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7" r:id="rId2"/>
    <p:sldId id="298" r:id="rId3"/>
    <p:sldId id="257" r:id="rId4"/>
    <p:sldId id="261" r:id="rId5"/>
    <p:sldId id="260" r:id="rId6"/>
    <p:sldId id="259" r:id="rId7"/>
    <p:sldId id="262" r:id="rId8"/>
    <p:sldId id="278" r:id="rId9"/>
    <p:sldId id="258" r:id="rId10"/>
    <p:sldId id="265" r:id="rId11"/>
    <p:sldId id="267" r:id="rId12"/>
    <p:sldId id="266" r:id="rId13"/>
    <p:sldId id="274" r:id="rId14"/>
    <p:sldId id="270" r:id="rId15"/>
    <p:sldId id="269" r:id="rId16"/>
    <p:sldId id="271" r:id="rId17"/>
    <p:sldId id="272" r:id="rId18"/>
    <p:sldId id="273" r:id="rId19"/>
    <p:sldId id="293" r:id="rId20"/>
    <p:sldId id="294" r:id="rId21"/>
    <p:sldId id="295" r:id="rId22"/>
    <p:sldId id="296" r:id="rId23"/>
    <p:sldId id="29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>
        <p:scale>
          <a:sx n="75" d="100"/>
          <a:sy n="75" d="100"/>
        </p:scale>
        <p:origin x="-158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5F905-6718-4D2E-A866-B94F5610B066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BCF20-F88C-4786-8FA7-00D53046B1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EF78F-EF0D-4E0B-BF31-567F5DDC9214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EF78F-EF0D-4E0B-BF31-567F5DDC9214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EF78F-EF0D-4E0B-BF31-567F5DDC9214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32822-A9B5-4D95-9D7E-9952A541F43C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6C46-AEC5-4EDA-BCAA-668A7FA4B711}" type="datetimeFigureOut">
              <a:rPr lang="fr-FR" smtClean="0"/>
              <a:pPr/>
              <a:t>04/04/2015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7AB10-9611-4110-9CD0-7885E2CE414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raswathi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" y="0"/>
            <a:ext cx="913828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72198" y="214290"/>
            <a:ext cx="30718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 smtClean="0">
                <a:solidFill>
                  <a:schemeClr val="bg1"/>
                </a:solidFill>
              </a:rPr>
              <a:t>L’astrologie</a:t>
            </a:r>
          </a:p>
          <a:p>
            <a:pPr algn="r"/>
            <a:r>
              <a:rPr lang="fr-FR" sz="4400" b="1" dirty="0" smtClean="0">
                <a:solidFill>
                  <a:schemeClr val="bg1"/>
                </a:solidFill>
              </a:rPr>
              <a:t>védique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0100" y="357166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Une astrologie empreinte de spiritualité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643042" y="5572140"/>
            <a:ext cx="57150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</a:rPr>
              <a:t>L’origine historique : les Veda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4" name="Image 3" descr="ved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3165" y="1500174"/>
            <a:ext cx="771956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L’astrologie védique repose sur le principe 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des lois du karma et de l’évolution: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3" name="Image 2" descr="carte bi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95454" y="1204897"/>
            <a:ext cx="5357850" cy="4013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2924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les fruits invisibles des actes accomplis dans les vies précédentes deviennent visibles à travers les configurations astrales à la naissance.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428604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L’astrologie permet de choisir la bonne date pour le </a:t>
            </a:r>
            <a:r>
              <a:rPr lang="fr-FR" sz="3200" b="1" dirty="0" err="1" smtClean="0">
                <a:solidFill>
                  <a:srgbClr val="002060"/>
                </a:solidFill>
              </a:rPr>
              <a:t>yagna</a:t>
            </a:r>
            <a:r>
              <a:rPr lang="fr-FR" sz="3200" b="1" dirty="0" smtClean="0">
                <a:solidFill>
                  <a:srgbClr val="002060"/>
                </a:solidFill>
              </a:rPr>
              <a:t>, le rituel fondamental de la culture védique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3" name="Image 2" descr="yagna st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33518" y="2428868"/>
            <a:ext cx="6141326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navagraha[1]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608" y="363594"/>
            <a:ext cx="4436691" cy="467522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43438" y="1"/>
            <a:ext cx="450056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0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La base de calcul d’un astrologue védique comprend, comme en Occident les signes, planètes, aspects, maisons et les liens entre les planètes et les maisons.</a:t>
            </a:r>
          </a:p>
          <a:p>
            <a:pPr algn="just"/>
            <a:endParaRPr lang="fr-FR" sz="32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Chaque symbole, signe,  planète, maison est un </a:t>
            </a:r>
            <a:r>
              <a:rPr lang="fr-FR" sz="2800" b="1" i="1" dirty="0" err="1" smtClean="0">
                <a:solidFill>
                  <a:srgbClr val="002060"/>
                </a:solidFill>
              </a:rPr>
              <a:t>karaka</a:t>
            </a:r>
            <a:r>
              <a:rPr lang="fr-FR" sz="2800" b="1" i="1" dirty="0" smtClean="0">
                <a:solidFill>
                  <a:srgbClr val="002060"/>
                </a:solidFill>
              </a:rPr>
              <a:t>, </a:t>
            </a:r>
            <a:r>
              <a:rPr lang="fr-FR" sz="2800" b="1" dirty="0" smtClean="0">
                <a:solidFill>
                  <a:srgbClr val="002060"/>
                </a:solidFill>
              </a:rPr>
              <a:t>soit un significateur d’un domaine de vie.</a:t>
            </a:r>
            <a:r>
              <a:rPr lang="fr-FR" sz="2800" b="1" i="1" dirty="0" smtClean="0">
                <a:solidFill>
                  <a:srgbClr val="002060"/>
                </a:solidFill>
              </a:rPr>
              <a:t> </a:t>
            </a:r>
          </a:p>
          <a:p>
            <a:endParaRPr lang="fr-FR" sz="2800" b="1" i="1" dirty="0" smtClean="0">
              <a:solidFill>
                <a:srgbClr val="002060"/>
              </a:solidFill>
            </a:endParaRPr>
          </a:p>
          <a:p>
            <a:pPr algn="ctr"/>
            <a:r>
              <a:rPr lang="fr-FR" sz="2800" b="1" dirty="0" smtClean="0">
                <a:solidFill>
                  <a:srgbClr val="002060"/>
                </a:solidFill>
              </a:rPr>
              <a:t>La lune est l’astre prédominant</a:t>
            </a:r>
            <a:r>
              <a:rPr lang="fr-FR" sz="2800" b="1" dirty="0" smtClean="0">
                <a:solidFill>
                  <a:srgbClr val="002060"/>
                </a:solidFill>
              </a:rPr>
              <a:t>.</a:t>
            </a:r>
            <a:endParaRPr lang="fr-FR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2"/>
          <p:cNvSpPr txBox="1">
            <a:spLocks noChangeArrowheads="1"/>
          </p:cNvSpPr>
          <p:nvPr/>
        </p:nvSpPr>
        <p:spPr bwMode="auto">
          <a:xfrm>
            <a:off x="857250" y="266148"/>
            <a:ext cx="75009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LE ZODIAQUE </a:t>
            </a:r>
            <a:r>
              <a:rPr lang="fr-FR" sz="3200" b="1" dirty="0" smtClean="0">
                <a:solidFill>
                  <a:srgbClr val="002060"/>
                </a:solidFill>
              </a:rPr>
              <a:t>INDIEN : LES  12 SIGNES SOLAIRES ET LES 27 </a:t>
            </a:r>
            <a:r>
              <a:rPr lang="fr-FR" sz="3200" b="1" i="1" dirty="0" smtClean="0">
                <a:solidFill>
                  <a:srgbClr val="002060"/>
                </a:solidFill>
              </a:rPr>
              <a:t>NAKSHATRA (maisons)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6" name="Image 5" descr="27-nakshatra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15616" y="1548935"/>
            <a:ext cx="7056784" cy="4996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 dirty="0" smtClean="0">
              <a:solidFill>
                <a:srgbClr val="002060"/>
              </a:solidFill>
            </a:endParaRPr>
          </a:p>
          <a:p>
            <a:pPr algn="ctr"/>
            <a:endParaRPr lang="fr-FR" sz="3200" b="1" dirty="0" smtClean="0">
              <a:solidFill>
                <a:srgbClr val="002060"/>
              </a:solidFill>
            </a:endParaRPr>
          </a:p>
          <a:p>
            <a:pPr algn="ctr"/>
            <a:endParaRPr lang="fr-FR" sz="3200" b="1" dirty="0" smtClean="0">
              <a:solidFill>
                <a:srgbClr val="002060"/>
              </a:solidFill>
            </a:endParaRPr>
          </a:p>
          <a:p>
            <a:pPr algn="ctr"/>
            <a:endParaRPr lang="fr-FR" sz="32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Il existe différents systèmes d’interprétation :</a:t>
            </a:r>
          </a:p>
          <a:p>
            <a:pPr algn="ctr"/>
            <a:endParaRPr lang="fr-FR" sz="1200" b="1" dirty="0" smtClean="0">
              <a:solidFill>
                <a:srgbClr val="002060"/>
              </a:solidFill>
            </a:endParaRPr>
          </a:p>
          <a:p>
            <a:pPr algn="ctr">
              <a:buFontTx/>
              <a:buChar char="-"/>
            </a:pPr>
            <a:r>
              <a:rPr lang="fr-FR" sz="3200" b="1" dirty="0" smtClean="0">
                <a:solidFill>
                  <a:srgbClr val="002060"/>
                </a:solidFill>
              </a:rPr>
              <a:t> l’astrologie NADI (Tamil </a:t>
            </a:r>
            <a:r>
              <a:rPr lang="fr-FR" sz="3200" b="1" dirty="0" err="1" smtClean="0">
                <a:solidFill>
                  <a:srgbClr val="002060"/>
                </a:solidFill>
              </a:rPr>
              <a:t>Nadu</a:t>
            </a:r>
            <a:r>
              <a:rPr lang="fr-FR" sz="3200" b="1" dirty="0" smtClean="0">
                <a:solidFill>
                  <a:srgbClr val="002060"/>
                </a:solidFill>
              </a:rPr>
              <a:t>)</a:t>
            </a:r>
          </a:p>
          <a:p>
            <a:pPr algn="ctr">
              <a:buFontTx/>
              <a:buChar char="-"/>
            </a:pPr>
            <a:endParaRPr lang="fr-FR" sz="1200" b="1" dirty="0" smtClean="0">
              <a:solidFill>
                <a:srgbClr val="002060"/>
              </a:solidFill>
            </a:endParaRPr>
          </a:p>
          <a:p>
            <a:pPr algn="ctr">
              <a:buFontTx/>
              <a:buChar char="-"/>
            </a:pPr>
            <a:r>
              <a:rPr lang="fr-FR" sz="3200" b="1" dirty="0" smtClean="0">
                <a:solidFill>
                  <a:srgbClr val="002060"/>
                </a:solidFill>
              </a:rPr>
              <a:t> l’astrologie JAIMIN (Rajasthan)</a:t>
            </a:r>
          </a:p>
          <a:p>
            <a:pPr algn="ctr">
              <a:buFontTx/>
              <a:buChar char="-"/>
            </a:pPr>
            <a:endParaRPr lang="fr-FR" sz="1200" b="1" dirty="0" smtClean="0">
              <a:solidFill>
                <a:srgbClr val="002060"/>
              </a:solidFill>
            </a:endParaRPr>
          </a:p>
          <a:p>
            <a:pPr algn="ctr">
              <a:buFontTx/>
              <a:buChar char="-"/>
            </a:pPr>
            <a:r>
              <a:rPr lang="fr-FR" sz="3200" b="1" dirty="0" smtClean="0">
                <a:solidFill>
                  <a:srgbClr val="002060"/>
                </a:solidFill>
              </a:rPr>
              <a:t> l’astrologie « classique » résumée par le grand sage PARASARA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6" y="4133850"/>
            <a:ext cx="2781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4290"/>
            <a:ext cx="6705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357166"/>
            <a:ext cx="27813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58016" y="204766"/>
            <a:ext cx="27813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14818"/>
            <a:ext cx="2500298" cy="23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0298" y="4214818"/>
            <a:ext cx="25119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0"/>
            <a:ext cx="9144000" cy="7325082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endParaRPr lang="fr-FR" sz="2800" b="1" dirty="0"/>
          </a:p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UN </a:t>
            </a:r>
            <a:r>
              <a:rPr lang="fr-FR" sz="3200" b="1" dirty="0">
                <a:solidFill>
                  <a:srgbClr val="002060"/>
                </a:solidFill>
              </a:rPr>
              <a:t>OUTIL DE CONNAISSANCE DE SOI</a:t>
            </a:r>
            <a:endParaRPr lang="fr-FR" sz="3200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 </a:t>
            </a:r>
            <a:endParaRPr lang="fr-FR" sz="3200" dirty="0">
              <a:solidFill>
                <a:srgbClr val="002060"/>
              </a:solidFill>
            </a:endParaRPr>
          </a:p>
          <a:p>
            <a:pPr lvl="0" algn="just"/>
            <a:r>
              <a:rPr lang="fr-FR" sz="3200" b="1" dirty="0" smtClean="0">
                <a:solidFill>
                  <a:srgbClr val="002060"/>
                </a:solidFill>
              </a:rPr>
              <a:t>- pour </a:t>
            </a:r>
            <a:r>
              <a:rPr lang="fr-FR" sz="3200" b="1" dirty="0">
                <a:solidFill>
                  <a:srgbClr val="002060"/>
                </a:solidFill>
              </a:rPr>
              <a:t>connaître son potentiel : repérer ses </a:t>
            </a:r>
            <a:r>
              <a:rPr lang="fr-FR" sz="3200" b="1" dirty="0" smtClean="0">
                <a:solidFill>
                  <a:srgbClr val="002060"/>
                </a:solidFill>
              </a:rPr>
              <a:t>qualités et compétences, </a:t>
            </a:r>
            <a:r>
              <a:rPr lang="fr-FR" sz="3200" b="1" dirty="0">
                <a:solidFill>
                  <a:srgbClr val="002060"/>
                </a:solidFill>
              </a:rPr>
              <a:t>se libérer des </a:t>
            </a:r>
            <a:r>
              <a:rPr lang="fr-FR" sz="3200" b="1" dirty="0" smtClean="0">
                <a:solidFill>
                  <a:srgbClr val="002060"/>
                </a:solidFill>
              </a:rPr>
              <a:t>conditionnements, </a:t>
            </a:r>
            <a:r>
              <a:rPr lang="fr-FR" sz="3200" b="1" dirty="0">
                <a:solidFill>
                  <a:srgbClr val="002060"/>
                </a:solidFill>
              </a:rPr>
              <a:t>s’épanouir personnellement et en famille</a:t>
            </a:r>
            <a:endParaRPr lang="fr-FR" sz="3200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 </a:t>
            </a:r>
            <a:endParaRPr lang="fr-FR" sz="3200" dirty="0">
              <a:solidFill>
                <a:srgbClr val="002060"/>
              </a:solidFill>
            </a:endParaRPr>
          </a:p>
          <a:p>
            <a:pPr lvl="0" algn="just"/>
            <a:r>
              <a:rPr lang="fr-FR" sz="3200" b="1" dirty="0" smtClean="0">
                <a:solidFill>
                  <a:srgbClr val="002060"/>
                </a:solidFill>
              </a:rPr>
              <a:t>- pour </a:t>
            </a:r>
            <a:r>
              <a:rPr lang="fr-FR" sz="3200" b="1" dirty="0">
                <a:solidFill>
                  <a:srgbClr val="002060"/>
                </a:solidFill>
              </a:rPr>
              <a:t>comprendre, accepter et surmonter les difficultés : adopter la juste attitude et entreprendre les bonnes actions afin d’améliorer une situation</a:t>
            </a:r>
            <a:endParaRPr lang="fr-FR" sz="3200" dirty="0">
              <a:solidFill>
                <a:srgbClr val="002060"/>
              </a:solidFill>
            </a:endParaRPr>
          </a:p>
          <a:p>
            <a:r>
              <a:rPr lang="fr-FR" sz="3200" b="1" dirty="0">
                <a:solidFill>
                  <a:srgbClr val="002060"/>
                </a:solidFill>
              </a:rPr>
              <a:t> </a:t>
            </a:r>
            <a:endParaRPr lang="fr-FR" sz="3200" dirty="0">
              <a:solidFill>
                <a:srgbClr val="002060"/>
              </a:solidFill>
            </a:endParaRPr>
          </a:p>
          <a:p>
            <a:pPr lvl="0" algn="just"/>
            <a:r>
              <a:rPr lang="fr-FR" sz="3200" b="1" dirty="0" smtClean="0">
                <a:solidFill>
                  <a:srgbClr val="002060"/>
                </a:solidFill>
              </a:rPr>
              <a:t>- pour </a:t>
            </a:r>
            <a:r>
              <a:rPr lang="fr-FR" sz="3200" b="1" dirty="0">
                <a:solidFill>
                  <a:srgbClr val="002060"/>
                </a:solidFill>
              </a:rPr>
              <a:t>vivre le bien-être dans le respect de son propre biorythme : avancer dans la vie en ayant conscience des périodes planétaires</a:t>
            </a:r>
            <a:endParaRPr lang="fr-FR" sz="3200" dirty="0">
              <a:solidFill>
                <a:srgbClr val="002060"/>
              </a:solidFill>
            </a:endParaRPr>
          </a:p>
          <a:p>
            <a:pPr algn="ctr"/>
            <a:endParaRPr lang="fr-FR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screen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>
                <a:solidFill>
                  <a:srgbClr val="002060"/>
                </a:solidFill>
              </a:rPr>
              <a:t>UN OUTIL DE  PREDICTION REMARQUABLE</a:t>
            </a:r>
          </a:p>
          <a:p>
            <a:pPr algn="ctr">
              <a:buNone/>
            </a:pPr>
            <a:endParaRPr lang="fr-FR" b="1" dirty="0">
              <a:solidFill>
                <a:srgbClr val="002060"/>
              </a:solidFill>
            </a:endParaRPr>
          </a:p>
          <a:p>
            <a:pPr lvl="0" algn="just">
              <a:buNone/>
            </a:pPr>
            <a:r>
              <a:rPr lang="fr-FR" b="1" dirty="0">
                <a:solidFill>
                  <a:srgbClr val="002060"/>
                </a:solidFill>
              </a:rPr>
              <a:t>pour  une vision de l’avenir : connaître la durée </a:t>
            </a:r>
            <a:r>
              <a:rPr lang="fr-FR" b="1" dirty="0" smtClean="0">
                <a:solidFill>
                  <a:srgbClr val="002060"/>
                </a:solidFill>
              </a:rPr>
              <a:t>d’un projet</a:t>
            </a:r>
            <a:r>
              <a:rPr lang="fr-FR" b="1" dirty="0">
                <a:solidFill>
                  <a:srgbClr val="002060"/>
                </a:solidFill>
              </a:rPr>
              <a:t>, se préparer à vivre les événements</a:t>
            </a:r>
            <a:endParaRPr lang="fr-FR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b="1" dirty="0">
                <a:solidFill>
                  <a:srgbClr val="002060"/>
                </a:solidFill>
              </a:rPr>
              <a:t> </a:t>
            </a:r>
            <a:endParaRPr lang="fr-FR" dirty="0">
              <a:solidFill>
                <a:srgbClr val="002060"/>
              </a:solidFill>
            </a:endParaRPr>
          </a:p>
          <a:p>
            <a:pPr lvl="0" algn="just">
              <a:buNone/>
            </a:pPr>
            <a:r>
              <a:rPr lang="fr-FR" b="1" dirty="0">
                <a:solidFill>
                  <a:srgbClr val="002060"/>
                </a:solidFill>
              </a:rPr>
              <a:t>pour choisir les moments favorables à la réalisation d’un projet : déterminer la meilleure date pour lancer ou terminer une activité, maximiser ses chances de succès</a:t>
            </a:r>
            <a:endParaRPr lang="fr-FR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fr-FR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72" y="-31532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2066" y="294102"/>
            <a:ext cx="3286148" cy="514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3" descr="img002r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05948" y="620784"/>
            <a:ext cx="4214810" cy="497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85729"/>
            <a:ext cx="85011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i="1" dirty="0" smtClean="0">
                <a:solidFill>
                  <a:srgbClr val="002060"/>
                </a:solidFill>
              </a:rPr>
              <a:t>Varuna, </a:t>
            </a:r>
            <a:r>
              <a:rPr lang="fr-FR" sz="3800" dirty="0" smtClean="0">
                <a:solidFill>
                  <a:srgbClr val="002060"/>
                </a:solidFill>
              </a:rPr>
              <a:t>astrologue</a:t>
            </a:r>
            <a:endParaRPr lang="fr-FR" sz="3800" dirty="0">
              <a:solidFill>
                <a:srgbClr val="002060"/>
              </a:solidFill>
            </a:endParaRPr>
          </a:p>
        </p:txBody>
      </p:sp>
      <p:pic>
        <p:nvPicPr>
          <p:cNvPr id="5" name="Image 4" descr="astrologu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31640" y="1052736"/>
            <a:ext cx="6552728" cy="5504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72" y="-31532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2066" y="294102"/>
            <a:ext cx="3286148" cy="5143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3" descr="img002r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05948" y="620784"/>
            <a:ext cx="4214810" cy="497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056300" y="305940"/>
            <a:ext cx="2786082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SU  -&gt; SOLEIL</a:t>
            </a:r>
          </a:p>
          <a:p>
            <a:endParaRPr lang="fr-FR" b="1" dirty="0" smtClean="0"/>
          </a:p>
          <a:p>
            <a:r>
              <a:rPr lang="fr-FR" b="1" dirty="0" smtClean="0"/>
              <a:t>MO -&gt; LUNE</a:t>
            </a:r>
          </a:p>
          <a:p>
            <a:endParaRPr lang="fr-FR" b="1" dirty="0" smtClean="0"/>
          </a:p>
          <a:p>
            <a:r>
              <a:rPr lang="fr-FR" b="1" dirty="0" smtClean="0"/>
              <a:t>MA -&gt; MARS </a:t>
            </a:r>
          </a:p>
          <a:p>
            <a:endParaRPr lang="fr-FR" b="1" dirty="0" smtClean="0"/>
          </a:p>
          <a:p>
            <a:r>
              <a:rPr lang="fr-FR" b="1" dirty="0" smtClean="0"/>
              <a:t>ME -&gt; MERCURE</a:t>
            </a:r>
          </a:p>
          <a:p>
            <a:endParaRPr lang="fr-FR" b="1" dirty="0" smtClean="0"/>
          </a:p>
          <a:p>
            <a:r>
              <a:rPr lang="fr-FR" b="1" dirty="0" smtClean="0"/>
              <a:t>JU -&gt; JUPITER</a:t>
            </a:r>
          </a:p>
          <a:p>
            <a:endParaRPr lang="fr-FR" b="1" dirty="0" smtClean="0"/>
          </a:p>
          <a:p>
            <a:r>
              <a:rPr lang="fr-FR" b="1" dirty="0" smtClean="0"/>
              <a:t>VE -&gt; VENUS</a:t>
            </a:r>
          </a:p>
          <a:p>
            <a:endParaRPr lang="fr-FR" b="1" dirty="0" smtClean="0"/>
          </a:p>
          <a:p>
            <a:r>
              <a:rPr lang="fr-FR" b="1" dirty="0" smtClean="0"/>
              <a:t>SA -&gt; SATURNE</a:t>
            </a:r>
          </a:p>
          <a:p>
            <a:endParaRPr lang="fr-FR" b="1" dirty="0" smtClean="0"/>
          </a:p>
          <a:p>
            <a:r>
              <a:rPr lang="fr-FR" b="1" dirty="0" smtClean="0"/>
              <a:t>RA -&gt; RAHU</a:t>
            </a:r>
          </a:p>
          <a:p>
            <a:endParaRPr lang="fr-FR" b="1" dirty="0" smtClean="0"/>
          </a:p>
          <a:p>
            <a:r>
              <a:rPr lang="fr-FR" b="1" dirty="0" smtClean="0"/>
              <a:t>KE -&gt; KETHU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72" y="-31532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056300" y="305940"/>
            <a:ext cx="3730542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SU  -&gt; SOLEIL à 9°31 du Cancer</a:t>
            </a:r>
          </a:p>
          <a:p>
            <a:endParaRPr lang="fr-FR" b="1" dirty="0" smtClean="0"/>
          </a:p>
          <a:p>
            <a:r>
              <a:rPr lang="fr-FR" b="1" dirty="0" smtClean="0"/>
              <a:t>MO -&gt; LUNE à 0°09 de la Balance</a:t>
            </a:r>
          </a:p>
          <a:p>
            <a:endParaRPr lang="fr-FR" b="1" dirty="0" smtClean="0"/>
          </a:p>
          <a:p>
            <a:r>
              <a:rPr lang="fr-FR" b="1" dirty="0" smtClean="0"/>
              <a:t>MA -&gt; MARS à 26°47 des Gémeaux </a:t>
            </a:r>
          </a:p>
          <a:p>
            <a:endParaRPr lang="fr-FR" b="1" dirty="0" smtClean="0"/>
          </a:p>
          <a:p>
            <a:r>
              <a:rPr lang="fr-FR" b="1" dirty="0" smtClean="0"/>
              <a:t>ME -&gt; MERCURE à 11°16 du Cancer</a:t>
            </a:r>
          </a:p>
          <a:p>
            <a:endParaRPr lang="fr-FR" b="1" dirty="0" smtClean="0"/>
          </a:p>
          <a:p>
            <a:r>
              <a:rPr lang="fr-FR" b="1" dirty="0" smtClean="0"/>
              <a:t>JU -&gt; JUPITER à 22°03 du Scorpion</a:t>
            </a:r>
          </a:p>
          <a:p>
            <a:endParaRPr lang="fr-FR" b="1" dirty="0" smtClean="0"/>
          </a:p>
          <a:p>
            <a:r>
              <a:rPr lang="fr-FR" b="1" dirty="0" smtClean="0"/>
              <a:t>VE -&gt; VENUS à 16°47 du Cancer</a:t>
            </a:r>
          </a:p>
          <a:p>
            <a:endParaRPr lang="fr-FR" b="1" dirty="0" smtClean="0"/>
          </a:p>
          <a:p>
            <a:r>
              <a:rPr lang="fr-FR" b="1" dirty="0" smtClean="0"/>
              <a:t>SA -&gt; SATURNE à 29°09 du Verseau</a:t>
            </a:r>
          </a:p>
          <a:p>
            <a:endParaRPr lang="fr-FR" b="1" dirty="0" smtClean="0"/>
          </a:p>
          <a:p>
            <a:r>
              <a:rPr lang="fr-FR" b="1" dirty="0" smtClean="0"/>
              <a:t>RA -&gt; RAHU à 10°07 du Sagittaire</a:t>
            </a:r>
          </a:p>
          <a:p>
            <a:endParaRPr lang="fr-FR" b="1" dirty="0" smtClean="0"/>
          </a:p>
          <a:p>
            <a:r>
              <a:rPr lang="fr-FR" b="1" dirty="0" smtClean="0"/>
              <a:t>KE -&gt; KETHU à 10°07 des Gémeaux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72" y="-31532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72" y="-31532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78988" y="4081298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Poissons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188156" y="409180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Bélier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850328" y="4091804"/>
            <a:ext cx="77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Taureau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01836" y="410231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Gémeaux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26286" y="4889292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Verseau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15924" y="5659344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Capricorne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63222" y="6421022"/>
            <a:ext cx="874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Sagittaire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49134" y="4874845"/>
            <a:ext cx="7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Cancer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69962" y="565097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8936" y="6402478"/>
            <a:ext cx="65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Vierge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06296" y="642102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Balance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73644" y="6419058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Scorpion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90804" y="430605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62914" y="430204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147148" y="313414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47148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47148" y="861422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91272" y="85201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45050" y="8698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587766" y="85412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43040" y="3149912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0350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448926" y="43041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291622" y="43020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842118" y="5914546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21092" y="5152518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815832" y="437472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948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5831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55640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128174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154446" y="43642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54446" y="51525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086264" y="592933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276938" y="5908305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04404" y="592407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500166" y="4643446"/>
            <a:ext cx="64294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Rectangle 88"/>
          <p:cNvSpPr/>
          <p:nvPr/>
        </p:nvSpPr>
        <p:spPr>
          <a:xfrm>
            <a:off x="5286380" y="6143644"/>
            <a:ext cx="35719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72" y="-31532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78988" y="4081298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Poissons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188156" y="409180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Bélier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850328" y="4091804"/>
            <a:ext cx="77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Taureau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01836" y="410231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Gémeaux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26286" y="4889292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Verseau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15924" y="5659344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Capricorne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63222" y="6421022"/>
            <a:ext cx="874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Sagittaire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49134" y="4874845"/>
            <a:ext cx="7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Cancer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69962" y="565097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8936" y="6402478"/>
            <a:ext cx="65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Vierge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06296" y="642102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Balance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73644" y="6419058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Scorpion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90804" y="430605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62914" y="430204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147148" y="313414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47148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47148" y="861422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91272" y="85201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45050" y="8698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587766" y="85412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43040" y="3149912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0350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448926" y="43041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291622" y="43020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842118" y="5914546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21092" y="5152518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815832" y="437472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948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5831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55640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128174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154446" y="43642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54446" y="51525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086264" y="592933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276938" y="5908305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04404" y="592407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206808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(JUPITER)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484400" y="4841994"/>
            <a:ext cx="714380" cy="21431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8" name="Connecteur droit avec flèche 87"/>
          <p:cNvCxnSpPr>
            <a:stCxn id="86" idx="0"/>
            <a:endCxn id="71" idx="2"/>
          </p:cNvCxnSpPr>
          <p:nvPr/>
        </p:nvCxnSpPr>
        <p:spPr>
          <a:xfrm rot="16200000" flipV="1">
            <a:off x="-536521" y="2463883"/>
            <a:ext cx="3625497" cy="1130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72" y="-31532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78988" y="4081298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Poissons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188156" y="409180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Bélier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850328" y="4091804"/>
            <a:ext cx="77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Taureau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01836" y="410231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Gémeaux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26286" y="4889292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Verseau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15924" y="5659344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Capricorne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63222" y="6421022"/>
            <a:ext cx="874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Sagittaire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49134" y="4874845"/>
            <a:ext cx="7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Cancer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69962" y="565097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8936" y="6402478"/>
            <a:ext cx="65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Vierge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06296" y="642102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Balance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73644" y="6419058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Scorpion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90804" y="430605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62914" y="430204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147148" y="313414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47148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47148" y="861422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91272" y="85201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45050" y="8698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587766" y="85412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43040" y="3149912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0350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448926" y="43041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291622" y="43020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842118" y="5914546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21092" y="5152518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815832" y="437472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948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5831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55640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128174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154446" y="43642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54446" y="51525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086264" y="592933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276938" y="5908305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04404" y="592407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206808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(JUPITER)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2555776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(JUPITER)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484400" y="4841994"/>
            <a:ext cx="714380" cy="21431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" name="Connecteur droit avec flèche 91"/>
          <p:cNvCxnSpPr/>
          <p:nvPr/>
        </p:nvCxnSpPr>
        <p:spPr>
          <a:xfrm rot="5400000" flipH="1" flipV="1">
            <a:off x="678630" y="2536026"/>
            <a:ext cx="3429025" cy="10715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72" y="-31532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78988" y="4081298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Poissons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188156" y="409180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Bélier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850328" y="4091804"/>
            <a:ext cx="77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Taureau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01836" y="410231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Gémeaux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26286" y="4889292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Verseau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15924" y="5659344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Capricorne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63222" y="6421022"/>
            <a:ext cx="874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Sagittaire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49134" y="4874845"/>
            <a:ext cx="7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Cancer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69962" y="565097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8936" y="6402478"/>
            <a:ext cx="65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Vierge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06296" y="642102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Balance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73644" y="6419058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Scorpion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90804" y="430605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62914" y="430204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147148" y="313414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47148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47148" y="861422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91272" y="85201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45050" y="8698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587766" y="85412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43040" y="3149912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0350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448926" y="43041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291622" y="43020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842118" y="5914546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21092" y="5152518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815832" y="437472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948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5831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55640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128174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154446" y="43642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54446" y="51525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086264" y="592933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276938" y="5908305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04404" y="592407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206808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(JUPITER)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2555776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(JUPITER)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3635896" y="197260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(JUPITER)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484400" y="4841994"/>
            <a:ext cx="714380" cy="21431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2" name="Connecteur droit avec flèche 91"/>
          <p:cNvCxnSpPr>
            <a:endCxn id="81" idx="2"/>
          </p:cNvCxnSpPr>
          <p:nvPr/>
        </p:nvCxnSpPr>
        <p:spPr>
          <a:xfrm rot="5400000" flipH="1" flipV="1">
            <a:off x="1745685" y="2392055"/>
            <a:ext cx="2505939" cy="22825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78988" y="4081298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Poissons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188156" y="409180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Bélier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850328" y="4091804"/>
            <a:ext cx="77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Taureau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01836" y="410231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Gémeaux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26286" y="4889292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Verseau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15924" y="5659344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Capricorne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63222" y="6421022"/>
            <a:ext cx="874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Sagittaire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49134" y="4874845"/>
            <a:ext cx="7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Cancer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69962" y="565097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8936" y="6402478"/>
            <a:ext cx="65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Vierge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06296" y="642102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Balance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73644" y="6419058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Scorpion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90804" y="430605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62914" y="430204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147148" y="313414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47148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47148" y="861422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91272" y="85201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45050" y="8698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587766" y="85412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43040" y="3149912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0350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448926" y="43041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291622" y="43020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842118" y="5914546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21092" y="5152518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815832" y="437472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948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5831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55640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128174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154446" y="43642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54446" y="51525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086264" y="592933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276938" y="5908305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04404" y="592407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36647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(SATURNE)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5720" y="2428868"/>
            <a:ext cx="928694" cy="285752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4" name="Connecteur droit avec flèche 83"/>
          <p:cNvCxnSpPr>
            <a:endCxn id="55" idx="2"/>
          </p:cNvCxnSpPr>
          <p:nvPr/>
        </p:nvCxnSpPr>
        <p:spPr>
          <a:xfrm flipV="1">
            <a:off x="714348" y="1216497"/>
            <a:ext cx="1156180" cy="1140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78988" y="4081298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Poissons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188156" y="409180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Bélier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850328" y="4091804"/>
            <a:ext cx="77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Taureau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01836" y="410231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Gémeaux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26286" y="4889292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Verseau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15924" y="5659344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Capricorne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63222" y="6421022"/>
            <a:ext cx="874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Sagittaire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49134" y="4874845"/>
            <a:ext cx="7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Cancer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69962" y="565097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8936" y="6402478"/>
            <a:ext cx="65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Vierge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06296" y="642102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Balance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73644" y="6419058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Scorpion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90804" y="430605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62914" y="430204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147148" y="313414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47148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47148" y="861422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91272" y="85201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45050" y="8698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587766" y="85412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43040" y="3149912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0350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448926" y="43041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291622" y="43020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842118" y="5914546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21092" y="5152518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815832" y="437472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948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5831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55640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128174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154446" y="43642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54446" y="51525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086264" y="592933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276938" y="5908305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04404" y="592407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649544" y="315838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(SATURNE)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36647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(SATURNE)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5720" y="2428868"/>
            <a:ext cx="928694" cy="285752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5" name="Connecteur droit avec flèche 84"/>
          <p:cNvCxnSpPr>
            <a:stCxn id="71" idx="3"/>
            <a:endCxn id="54" idx="1"/>
          </p:cNvCxnSpPr>
          <p:nvPr/>
        </p:nvCxnSpPr>
        <p:spPr>
          <a:xfrm>
            <a:off x="1214414" y="2571744"/>
            <a:ext cx="2435130" cy="7405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85729"/>
            <a:ext cx="85011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800" b="1" dirty="0" smtClean="0">
                <a:solidFill>
                  <a:srgbClr val="002060"/>
                </a:solidFill>
              </a:rPr>
              <a:t>La  pratique de l’astrologie, une tradition vivante et bien ancrée en Inde</a:t>
            </a:r>
            <a:endParaRPr lang="fr-FR" sz="3800" b="1" dirty="0">
              <a:solidFill>
                <a:srgbClr val="002060"/>
              </a:solidFill>
            </a:endParaRPr>
          </a:p>
        </p:txBody>
      </p:sp>
      <p:pic>
        <p:nvPicPr>
          <p:cNvPr id="3" name="Image 2" descr="astrologie sud de l'ind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5250" y="2552689"/>
            <a:ext cx="4500562" cy="31562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14876" y="1909754"/>
            <a:ext cx="44291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La tradition astrologique en Inde n’a pas connu dans son histoire de période d’interruption comme cela  a été le cas en  Occident.</a:t>
            </a:r>
          </a:p>
          <a:p>
            <a:endParaRPr lang="fr-FR" sz="1200" b="1" dirty="0" smtClean="0">
              <a:solidFill>
                <a:srgbClr val="002060"/>
              </a:solidFill>
            </a:endParaRPr>
          </a:p>
          <a:p>
            <a:endParaRPr lang="fr-FR" sz="1200" b="1" dirty="0" smtClean="0">
              <a:solidFill>
                <a:srgbClr val="002060"/>
              </a:solidFill>
            </a:endParaRPr>
          </a:p>
          <a:p>
            <a:r>
              <a:rPr lang="fr-FR" sz="2400" b="1" dirty="0" smtClean="0">
                <a:solidFill>
                  <a:srgbClr val="002060"/>
                </a:solidFill>
              </a:rPr>
              <a:t>L’Indien a recours fréquemment à l’astrologie. Elle fait partie de sa vie quotidienne et pour de nombreuses personnes, aucun événement important ne se décide sans la consultation de l’astrologue.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78988" y="4081298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Poissons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188156" y="409180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Bélier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850328" y="4091804"/>
            <a:ext cx="77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Taureau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01836" y="410231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Gémeaux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26286" y="4889292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Verseau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15924" y="5659344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Capricorne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63222" y="6421022"/>
            <a:ext cx="874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Sagittaire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49134" y="4874845"/>
            <a:ext cx="7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Cancer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69962" y="565097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8936" y="6402478"/>
            <a:ext cx="65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Vierge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06296" y="642102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Balance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73644" y="6419058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Scorpion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90804" y="430605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62914" y="430204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147148" y="313414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47148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47148" y="861422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91272" y="85201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45050" y="8698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587766" y="85412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43040" y="3149912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0350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448926" y="43041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291622" y="43020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842118" y="5914546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21092" y="5152518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815832" y="437472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948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5831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55640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128174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154446" y="43642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54446" y="51525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086264" y="592933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276938" y="5908305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04404" y="592407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649544" y="315838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(SATURNE)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1366472" y="9087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(SATURNE)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387882" y="43020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(SATURNE)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5720" y="2428868"/>
            <a:ext cx="928694" cy="285752"/>
          </a:xfrm>
          <a:prstGeom prst="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5" name="Connecteur droit avec flèche 84"/>
          <p:cNvCxnSpPr>
            <a:stCxn id="71" idx="3"/>
            <a:endCxn id="56" idx="0"/>
          </p:cNvCxnSpPr>
          <p:nvPr/>
        </p:nvCxnSpPr>
        <p:spPr>
          <a:xfrm>
            <a:off x="1214414" y="2571744"/>
            <a:ext cx="677524" cy="17302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78988" y="4081298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Poissons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188156" y="409180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Bélier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850328" y="4091804"/>
            <a:ext cx="77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Taureau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01836" y="410231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Gémeaux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26286" y="4889292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Verseau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15924" y="5659344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Capricorne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63222" y="6421022"/>
            <a:ext cx="874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Sagittaire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49134" y="4874845"/>
            <a:ext cx="7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Cancer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69962" y="565097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8936" y="6402478"/>
            <a:ext cx="65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Vierge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06296" y="642102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Balance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73644" y="6419058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Scorpion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90804" y="430605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62914" y="430204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147148" y="313414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47148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47148" y="861422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91272" y="85201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45050" y="8698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587766" y="85412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43040" y="3149912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0350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448926" y="43041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291622" y="43020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842118" y="5914546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21092" y="5152518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815832" y="437472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948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5831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55640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128174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154446" y="43642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54446" y="51525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086264" y="592933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276938" y="5908305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04404" y="592407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684502" y="43020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(MARS)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51915" y="1365618"/>
            <a:ext cx="928694" cy="28575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5" name="Connecteur droit avec flèche 84"/>
          <p:cNvCxnSpPr>
            <a:endCxn id="56" idx="0"/>
          </p:cNvCxnSpPr>
          <p:nvPr/>
        </p:nvCxnSpPr>
        <p:spPr>
          <a:xfrm rot="5400000">
            <a:off x="2943627" y="3030857"/>
            <a:ext cx="2516114" cy="262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78988" y="4081298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Poissons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188156" y="409180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Bélier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850328" y="4091804"/>
            <a:ext cx="77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Taureau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01836" y="410231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Gémeaux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26286" y="4889292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Verseau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15924" y="5659344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Capricorne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63222" y="6421022"/>
            <a:ext cx="874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Sagittaire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49134" y="4874845"/>
            <a:ext cx="7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Cancer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69962" y="565097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8936" y="6402478"/>
            <a:ext cx="65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Vierge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06296" y="642102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Balance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73644" y="6419058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Scorpion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90804" y="430605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62914" y="430204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147148" y="313414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47148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47148" y="861422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91272" y="85201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45050" y="8698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587766" y="85412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43040" y="3149912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0350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448926" y="43041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291622" y="43020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842118" y="5914546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21092" y="5152518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815832" y="437472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948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5831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55640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128174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154446" y="43642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54446" y="51525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086264" y="592933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276938" y="5908305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04404" y="592407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684502" y="43020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(MARS)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51915" y="1365618"/>
            <a:ext cx="928694" cy="28575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5" name="Connecteur droit avec flèche 84"/>
          <p:cNvCxnSpPr>
            <a:endCxn id="80" idx="0"/>
          </p:cNvCxnSpPr>
          <p:nvPr/>
        </p:nvCxnSpPr>
        <p:spPr>
          <a:xfrm rot="10800000" flipV="1">
            <a:off x="747174" y="1722130"/>
            <a:ext cx="3422451" cy="25621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243117" y="42843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(MARS)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8669923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0" y="0"/>
            <a:ext cx="4929190" cy="85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14282" y="142852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Thème d’exemple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49866" y="160925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Bélier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590936" y="1608122"/>
            <a:ext cx="93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Taureau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720832" y="1605738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Gémeaux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851458" y="275530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Cancer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979820" y="391336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Lion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3876970" y="5026636"/>
            <a:ext cx="783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Vierge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713308" y="50422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Balance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1511974" y="5026636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Scorpion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333590" y="5030032"/>
            <a:ext cx="1066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Sagittaire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85720" y="3909372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Capricorne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362618" y="2752802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Verseau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2172" y="1608002"/>
            <a:ext cx="98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Poissons</a:t>
            </a:r>
            <a:endParaRPr lang="fr-FR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772" y="3261283"/>
            <a:ext cx="3712899" cy="342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278988" y="4081298"/>
            <a:ext cx="811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Poissons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188156" y="4091804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Bélier</a:t>
            </a:r>
            <a:endParaRPr lang="fr-FR" sz="1400" dirty="0"/>
          </a:p>
        </p:txBody>
      </p:sp>
      <p:sp>
        <p:nvSpPr>
          <p:cNvPr id="35" name="ZoneTexte 34"/>
          <p:cNvSpPr txBox="1"/>
          <p:nvPr/>
        </p:nvSpPr>
        <p:spPr>
          <a:xfrm>
            <a:off x="6850328" y="4091804"/>
            <a:ext cx="770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Taureau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601836" y="4102310"/>
            <a:ext cx="880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Gémeaux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326286" y="4889292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Verseau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215924" y="5659344"/>
            <a:ext cx="981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Capricorne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263222" y="6421022"/>
            <a:ext cx="874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Sagittaire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649134" y="4874845"/>
            <a:ext cx="77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Cancer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769962" y="5650970"/>
            <a:ext cx="490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Lion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748936" y="6402478"/>
            <a:ext cx="652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Vierge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06296" y="642102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Balance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073644" y="6419058"/>
            <a:ext cx="822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Scorpion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2290804" y="430605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162914" y="430204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147148" y="3134146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147148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1147148" y="861422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291272" y="852010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445050" y="86989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4587766" y="854128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4443040" y="3149912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570350" y="1997784"/>
            <a:ext cx="2880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448926" y="4304158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291622" y="4302040"/>
            <a:ext cx="4320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842118" y="5914546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821092" y="5152518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endParaRPr lang="fr-FR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815832" y="437472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57948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6583106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7355640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8128174" y="358116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154446" y="43642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154446" y="5152504"/>
            <a:ext cx="28575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8086264" y="592933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7276938" y="5908305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6504404" y="5924071"/>
            <a:ext cx="36752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684502" y="430204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(MARS)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751915" y="1365618"/>
            <a:ext cx="928694" cy="28575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5" name="Connecteur droit avec flèche 84"/>
          <p:cNvCxnSpPr>
            <a:endCxn id="81" idx="0"/>
          </p:cNvCxnSpPr>
          <p:nvPr/>
        </p:nvCxnSpPr>
        <p:spPr>
          <a:xfrm rot="10800000" flipV="1">
            <a:off x="771984" y="1722130"/>
            <a:ext cx="3397643" cy="1438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243117" y="42843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(MARS)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267927" y="316082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(MARS)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0"/>
          <a:ext cx="9144000" cy="6572271"/>
        </p:xfrm>
        <a:graphic>
          <a:graphicData uri="http://schemas.openxmlformats.org/drawingml/2006/table">
            <a:tbl>
              <a:tblPr/>
              <a:tblGrid>
                <a:gridCol w="2417578"/>
                <a:gridCol w="6726422"/>
              </a:tblGrid>
              <a:tr h="1045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Position du gouverneur de la </a:t>
                      </a:r>
                      <a:r>
                        <a:rPr lang="fr-FR" sz="1800" b="1" dirty="0" err="1">
                          <a:latin typeface="Calibri"/>
                          <a:ea typeface="Calibri"/>
                          <a:cs typeface="Times New Roman"/>
                        </a:rPr>
                        <a:t>nakshatra</a:t>
                      </a:r>
                      <a:r>
                        <a:rPr lang="fr-FR" sz="1800" b="1" dirty="0">
                          <a:latin typeface="Calibri"/>
                          <a:ea typeface="Calibri"/>
                          <a:cs typeface="Times New Roman"/>
                        </a:rPr>
                        <a:t> de la lune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600" b="1" dirty="0">
                          <a:latin typeface="Calibri"/>
                          <a:ea typeface="Calibri"/>
                          <a:cs typeface="Times New Roman"/>
                        </a:rPr>
                        <a:t>Domaine de réalisation / d’épanouissement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600">
                          <a:latin typeface="Calibri"/>
                          <a:ea typeface="Calibri"/>
                          <a:cs typeface="Times New Roman"/>
                        </a:rPr>
                        <a:t>Maison 1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600">
                          <a:latin typeface="Calibri"/>
                          <a:ea typeface="Calibri"/>
                          <a:cs typeface="Times New Roman"/>
                        </a:rPr>
                        <a:t>Le corps physique, être à la tête d’un projet, exprimer ses compétences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600">
                          <a:latin typeface="Calibri"/>
                          <a:ea typeface="Calibri"/>
                          <a:cs typeface="Times New Roman"/>
                        </a:rPr>
                        <a:t>Maison 2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600">
                          <a:latin typeface="Calibri"/>
                          <a:ea typeface="Calibri"/>
                          <a:cs typeface="Times New Roman"/>
                        </a:rPr>
                        <a:t>La vie de famille, créer l’abondance, la communication, la voix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600">
                          <a:latin typeface="Calibri"/>
                          <a:ea typeface="Calibri"/>
                          <a:cs typeface="Times New Roman"/>
                        </a:rPr>
                        <a:t>Maison 3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600">
                          <a:latin typeface="Calibri"/>
                          <a:ea typeface="Calibri"/>
                          <a:cs typeface="Times New Roman"/>
                        </a:rPr>
                        <a:t>La connaissance technique, l’enseignement, l’écriture, l’aide à son entourage proche, la concentration de la pensée et de l’énergie vers un but, aptitudes à la compétition, aux sports, aux arts martiaux, aux pratiques yoguiques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600" dirty="0">
                          <a:latin typeface="Calibri"/>
                          <a:ea typeface="Calibri"/>
                          <a:cs typeface="Times New Roman"/>
                        </a:rPr>
                        <a:t>Maison 4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600" dirty="0">
                          <a:latin typeface="Calibri"/>
                          <a:ea typeface="Calibri"/>
                          <a:cs typeface="Times New Roman"/>
                        </a:rPr>
                        <a:t>La paix intérieure, l’harmonie familiale, l’éducation et la culture, la gestion locale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/>
              <a:tblGrid>
                <a:gridCol w="1428728"/>
                <a:gridCol w="7715272"/>
              </a:tblGrid>
              <a:tr h="166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500" dirty="0">
                          <a:latin typeface="Calibri"/>
                          <a:ea typeface="Calibri"/>
                          <a:cs typeface="Times New Roman"/>
                        </a:rPr>
                        <a:t>Maison 5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500" dirty="0">
                          <a:latin typeface="Calibri"/>
                          <a:ea typeface="Calibri"/>
                          <a:cs typeface="Times New Roman"/>
                        </a:rPr>
                        <a:t>La créativité, les fruits de l’intelligence, les enfants, </a:t>
                      </a:r>
                      <a:r>
                        <a:rPr lang="fr-FR" sz="2500" dirty="0" smtClean="0">
                          <a:latin typeface="Calibri"/>
                          <a:ea typeface="Calibri"/>
                          <a:cs typeface="Times New Roman"/>
                        </a:rPr>
                        <a:t>occuper </a:t>
                      </a:r>
                      <a:r>
                        <a:rPr lang="fr-FR" sz="2500" dirty="0">
                          <a:latin typeface="Calibri"/>
                          <a:ea typeface="Calibri"/>
                          <a:cs typeface="Times New Roman"/>
                        </a:rPr>
                        <a:t>un poste à </a:t>
                      </a:r>
                      <a:r>
                        <a:rPr lang="fr-FR" sz="2500" dirty="0" smtClean="0">
                          <a:latin typeface="Calibri"/>
                          <a:ea typeface="Calibri"/>
                          <a:cs typeface="Times New Roman"/>
                        </a:rPr>
                        <a:t>responsabilité,</a:t>
                      </a:r>
                      <a:r>
                        <a:rPr lang="fr-FR" sz="2500" baseline="0" dirty="0" smtClean="0">
                          <a:latin typeface="Calibri"/>
                          <a:ea typeface="Calibri"/>
                          <a:cs typeface="Times New Roman"/>
                        </a:rPr>
                        <a:t> le théâtre, la politique</a:t>
                      </a:r>
                      <a:endParaRPr lang="fr-FR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84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500">
                          <a:latin typeface="Calibri"/>
                          <a:ea typeface="Calibri"/>
                          <a:cs typeface="Times New Roman"/>
                        </a:rPr>
                        <a:t>Maison 6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500" dirty="0">
                          <a:latin typeface="Calibri"/>
                          <a:ea typeface="Calibri"/>
                          <a:cs typeface="Times New Roman"/>
                        </a:rPr>
                        <a:t>Le service, la dévotion, l’aide à ceux qui sont en difficulté, le perfectionnement de soi dans un contexte conflictuel, </a:t>
                      </a:r>
                      <a:r>
                        <a:rPr lang="fr-FR" sz="2500" dirty="0" smtClean="0">
                          <a:latin typeface="Calibri"/>
                          <a:ea typeface="Calibri"/>
                          <a:cs typeface="Times New Roman"/>
                        </a:rPr>
                        <a:t>développer une volonté </a:t>
                      </a:r>
                      <a:r>
                        <a:rPr lang="fr-FR" sz="2500" dirty="0">
                          <a:latin typeface="Calibri"/>
                          <a:ea typeface="Calibri"/>
                          <a:cs typeface="Times New Roman"/>
                        </a:rPr>
                        <a:t>forte et farouche pour surmonter les obstacles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500">
                          <a:latin typeface="Calibri"/>
                          <a:ea typeface="Calibri"/>
                          <a:cs typeface="Times New Roman"/>
                        </a:rPr>
                        <a:t>Maison 7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500" dirty="0">
                          <a:latin typeface="Calibri"/>
                          <a:ea typeface="Calibri"/>
                          <a:cs typeface="Times New Roman"/>
                        </a:rPr>
                        <a:t>La vie de couple, les associations, la coopération, </a:t>
                      </a:r>
                      <a:r>
                        <a:rPr lang="fr-FR" sz="2500" dirty="0" smtClean="0">
                          <a:latin typeface="Calibri"/>
                          <a:ea typeface="Calibri"/>
                          <a:cs typeface="Times New Roman"/>
                        </a:rPr>
                        <a:t>le public, les relations humaines, le </a:t>
                      </a:r>
                      <a:r>
                        <a:rPr lang="fr-FR" sz="2500" dirty="0">
                          <a:latin typeface="Calibri"/>
                          <a:ea typeface="Calibri"/>
                          <a:cs typeface="Times New Roman"/>
                        </a:rPr>
                        <a:t>partenaire est un facteur fondamental pour l’épanouissement total des capacités individuelles.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500">
                          <a:latin typeface="Calibri"/>
                          <a:ea typeface="Calibri"/>
                          <a:cs typeface="Times New Roman"/>
                        </a:rPr>
                        <a:t>Maison 8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500" dirty="0">
                          <a:latin typeface="Calibri"/>
                          <a:ea typeface="Calibri"/>
                          <a:cs typeface="Times New Roman"/>
                        </a:rPr>
                        <a:t>La compréhension des mystères de l’existence, la maîtrise de soi, la gestion des crises, des ressources d’autrui et de la </a:t>
                      </a:r>
                      <a:r>
                        <a:rPr lang="fr-FR" sz="2500" dirty="0" smtClean="0">
                          <a:latin typeface="Calibri"/>
                          <a:ea typeface="Calibri"/>
                          <a:cs typeface="Times New Roman"/>
                        </a:rPr>
                        <a:t>nature</a:t>
                      </a:r>
                      <a:endParaRPr lang="fr-FR" sz="2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-1" y="0"/>
          <a:ext cx="9144001" cy="6858000"/>
        </p:xfrm>
        <a:graphic>
          <a:graphicData uri="http://schemas.openxmlformats.org/drawingml/2006/table">
            <a:tbl>
              <a:tblPr/>
              <a:tblGrid>
                <a:gridCol w="1500167"/>
                <a:gridCol w="7643834"/>
              </a:tblGrid>
              <a:tr h="171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Maison 9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>
                          <a:latin typeface="Calibri"/>
                          <a:ea typeface="Calibri"/>
                          <a:cs typeface="Times New Roman"/>
                        </a:rPr>
                        <a:t>La vision philosophique, religieuse ou spirituelle, l’aide sociale, les voyages lointains, la réussite sociale, transmission d’enseignements reçus pour contribuer grandement à l’amélioration de la vie des êtres humains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Maison 10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L’utilité de son action dans le monde, la responsabilité, la gestion des ressources pour le bien-être de tous, caractère courageux concerné par l’action et la réussite </a:t>
                      </a:r>
                      <a:r>
                        <a:rPr lang="fr-FR" sz="2400" dirty="0" smtClean="0">
                          <a:latin typeface="Calibri"/>
                          <a:ea typeface="Calibri"/>
                          <a:cs typeface="Times New Roman"/>
                        </a:rPr>
                        <a:t>professionnelle</a:t>
                      </a:r>
                      <a:endParaRPr lang="fr-F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>
                          <a:latin typeface="Calibri"/>
                          <a:ea typeface="Calibri"/>
                          <a:cs typeface="Times New Roman"/>
                        </a:rPr>
                        <a:t>Maison 11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Le partage des connaissances, d’un idéal, les amitiés profondes, la fraternité, la création de réseaux, prédisposition à l’abondance, connaissances profanes acquises facilement et servir de nombreux talents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>
                          <a:latin typeface="Calibri"/>
                          <a:ea typeface="Calibri"/>
                          <a:cs typeface="Times New Roman"/>
                        </a:rPr>
                        <a:t>Maison 12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400" dirty="0">
                          <a:latin typeface="Calibri"/>
                          <a:ea typeface="Calibri"/>
                          <a:cs typeface="Times New Roman"/>
                        </a:rPr>
                        <a:t>L’écoute de sa voix intérieure, l’acceptation des épreuves et la sagesse qui en découle, la compassion, recherche d’une stabilité durable intérieure à travers les obstacles rencontrés dans la vie, l’étranger, l’isolement</a:t>
                      </a:r>
                    </a:p>
                  </a:txBody>
                  <a:tcPr marL="62122" marR="62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Traditionnellement, c’est l’astrologue qui détermine le nom de l’enfant en fonction de la maison lunaire dans laquelle se trouve la lune au moment de la naissance.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3" name="Image 2" descr="indian baby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71538" y="2214554"/>
            <a:ext cx="6354036" cy="4133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5000636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err="1" smtClean="0">
                <a:solidFill>
                  <a:srgbClr val="002060"/>
                </a:solidFill>
              </a:rPr>
              <a:t>Vivaha</a:t>
            </a:r>
            <a:r>
              <a:rPr lang="fr-FR" sz="3200" b="1" i="1" dirty="0" smtClean="0">
                <a:solidFill>
                  <a:srgbClr val="002060"/>
                </a:solidFill>
              </a:rPr>
              <a:t>, </a:t>
            </a:r>
            <a:r>
              <a:rPr lang="fr-FR" sz="3200" b="1" dirty="0" smtClean="0">
                <a:solidFill>
                  <a:srgbClr val="002060"/>
                </a:solidFill>
              </a:rPr>
              <a:t>l’astrologie nuptiale, décide de la légitimité d’un couple et de la période idéale pour le mariage. 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6" name="Image 5" descr="Tamil_Brahmin_Hindu_Marraig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61986" y="242866"/>
            <a:ext cx="6776139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57686" y="95250"/>
            <a:ext cx="478631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err="1" smtClean="0">
                <a:solidFill>
                  <a:srgbClr val="002060"/>
                </a:solidFill>
              </a:rPr>
              <a:t>Muhurta</a:t>
            </a:r>
            <a:r>
              <a:rPr lang="fr-FR" sz="3200" b="1" i="1" dirty="0" smtClean="0">
                <a:solidFill>
                  <a:srgbClr val="002060"/>
                </a:solidFill>
              </a:rPr>
              <a:t>, </a:t>
            </a:r>
            <a:r>
              <a:rPr lang="fr-FR" sz="3200" b="1" dirty="0" smtClean="0">
                <a:solidFill>
                  <a:srgbClr val="002060"/>
                </a:solidFill>
              </a:rPr>
              <a:t>l’astrologie élective, prévoit le moment adéquat pour commencer une entreprise. L’astrologue permet au consultant de trouver les moments propices à l’entreprise de toute activité (travail, voyage, signature de contras, élections…) et surtout à se prémunir des périodes néfastes.</a:t>
            </a:r>
            <a:endParaRPr lang="fr-FR" sz="3200" b="1" i="1" dirty="0">
              <a:solidFill>
                <a:srgbClr val="002060"/>
              </a:solidFill>
            </a:endParaRPr>
          </a:p>
        </p:txBody>
      </p:sp>
      <p:pic>
        <p:nvPicPr>
          <p:cNvPr id="3" name="Image 2" descr="bhumi puj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61896" y="928670"/>
            <a:ext cx="4114800" cy="5086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500042"/>
            <a:ext cx="8429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rgbClr val="002060"/>
                </a:solidFill>
              </a:rPr>
              <a:t>Hora</a:t>
            </a:r>
            <a:r>
              <a:rPr lang="fr-FR" sz="3200" b="1" dirty="0" smtClean="0">
                <a:solidFill>
                  <a:srgbClr val="002060"/>
                </a:solidFill>
              </a:rPr>
              <a:t> est l’astrologie horaire, 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celle de la question du moment</a:t>
            </a:r>
            <a:endParaRPr lang="fr-FR" dirty="0"/>
          </a:p>
        </p:txBody>
      </p:sp>
      <p:pic>
        <p:nvPicPr>
          <p:cNvPr id="4" name="Image 3" descr="question du momen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28860" y="2214554"/>
            <a:ext cx="4344044" cy="3700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42862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Pour réduire l’influence néfaste de certaines combinaisons astrales, l’astrologue propose au consultant d’effectuer des actes propitiatoires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212976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qui prennent souvent la  forme de cérémonies d’apaisement envers une des neuf divinités planétaires </a:t>
            </a:r>
            <a:r>
              <a:rPr lang="fr-FR" sz="2800" b="1" dirty="0" smtClean="0">
                <a:solidFill>
                  <a:srgbClr val="002060"/>
                </a:solidFill>
              </a:rPr>
              <a:t>(sept planètes visibles + 1 nœud Nord et un nœud Sud)</a:t>
            </a:r>
            <a:r>
              <a:rPr lang="fr-FR" sz="2800" b="1" i="1" dirty="0" smtClean="0">
                <a:solidFill>
                  <a:srgbClr val="002060"/>
                </a:solidFill>
              </a:rPr>
              <a:t>.</a:t>
            </a:r>
            <a:endParaRPr lang="fr-FR" sz="3200" dirty="0"/>
          </a:p>
        </p:txBody>
      </p:sp>
      <p:pic>
        <p:nvPicPr>
          <p:cNvPr id="8" name="Image 7" descr="9 planetes d+®it+® templ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50319" y="0"/>
            <a:ext cx="4493681" cy="3143248"/>
          </a:xfrm>
          <a:prstGeom prst="rect">
            <a:avLst/>
          </a:prstGeom>
        </p:spPr>
      </p:pic>
      <p:pic>
        <p:nvPicPr>
          <p:cNvPr id="9" name="Image 8" descr="navagraha puj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9083" y="3271836"/>
            <a:ext cx="4662521" cy="3496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320" y="5429264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C’est un savoir reconnu, largement dispensé dans plusieurs universités, objet de diplômes officiels.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Image 4" descr="benare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17581" y="933434"/>
            <a:ext cx="6400491" cy="42510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90682" y="161904"/>
            <a:ext cx="532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L’astrologie, un savoir légitimé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1514</Words>
  <Application>Microsoft Office PowerPoint</Application>
  <PresentationFormat>Affichage à l'écran (4:3)</PresentationFormat>
  <Paragraphs>698</Paragraphs>
  <Slides>36</Slides>
  <Notes>18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Varuna</dc:creator>
  <cp:lastModifiedBy>x</cp:lastModifiedBy>
  <cp:revision>35</cp:revision>
  <dcterms:created xsi:type="dcterms:W3CDTF">2015-03-18T08:37:13Z</dcterms:created>
  <dcterms:modified xsi:type="dcterms:W3CDTF">2015-04-04T20:34:49Z</dcterms:modified>
</cp:coreProperties>
</file>